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60" r:id="rId5"/>
    <p:sldId id="261" r:id="rId6"/>
    <p:sldId id="262" r:id="rId7"/>
    <p:sldId id="263" r:id="rId8"/>
    <p:sldId id="266" r:id="rId9"/>
    <p:sldId id="258" r:id="rId10"/>
    <p:sldId id="280" r:id="rId11"/>
    <p:sldId id="257" r:id="rId12"/>
    <p:sldId id="264" r:id="rId13"/>
    <p:sldId id="265" r:id="rId14"/>
    <p:sldId id="278" r:id="rId15"/>
    <p:sldId id="267" r:id="rId16"/>
    <p:sldId id="268" r:id="rId17"/>
    <p:sldId id="269" r:id="rId18"/>
    <p:sldId id="270" r:id="rId19"/>
    <p:sldId id="271" r:id="rId20"/>
    <p:sldId id="273" r:id="rId21"/>
    <p:sldId id="274" r:id="rId22"/>
    <p:sldId id="272" r:id="rId23"/>
    <p:sldId id="276" r:id="rId24"/>
    <p:sldId id="277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6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46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tags" Target="../tags/tag94.xml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95.xml"/><Relationship Id="rId10" Type="http://schemas.openxmlformats.org/officeDocument/2006/relationships/image" Target="../media/image26.png"/><Relationship Id="rId1" Type="http://schemas.openxmlformats.org/officeDocument/2006/relationships/tags" Target="../tags/tag9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98.xml"/><Relationship Id="rId7" Type="http://schemas.openxmlformats.org/officeDocument/2006/relationships/image" Target="../media/image31.pn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image" Target="../media/image38.png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06.xml"/><Relationship Id="rId1" Type="http://schemas.openxmlformats.org/officeDocument/2006/relationships/tags" Target="../tags/tag103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8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tags" Target="../tags/tag107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1.xml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tags" Target="../tags/tag110.xml"/><Relationship Id="rId1" Type="http://schemas.openxmlformats.org/officeDocument/2006/relationships/tags" Target="../tags/tag109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4.xml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7.xml"/><Relationship Id="rId3" Type="http://schemas.openxmlformats.org/officeDocument/2006/relationships/image" Target="../media/image46.png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0.xml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2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tags" Target="../tags/tag122.xml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69.xml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2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9.xml"/><Relationship Id="rId3" Type="http://schemas.openxmlformats.org/officeDocument/2006/relationships/image" Target="../media/image54.png"/><Relationship Id="rId2" Type="http://schemas.openxmlformats.org/officeDocument/2006/relationships/tags" Target="../tags/tag128.xml"/><Relationship Id="rId1" Type="http://schemas.openxmlformats.org/officeDocument/2006/relationships/tags" Target="../tags/tag127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tags" Target="../tags/tag70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75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1.xml"/><Relationship Id="rId3" Type="http://schemas.openxmlformats.org/officeDocument/2006/relationships/image" Target="../media/image14.png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7.xml"/><Relationship Id="rId3" Type="http://schemas.openxmlformats.org/officeDocument/2006/relationships/image" Target="../media/image19.png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90.xml"/><Relationship Id="rId3" Type="http://schemas.openxmlformats.org/officeDocument/2006/relationships/image" Target="../media/image20.png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Current Algebra of HK Model</a:t>
            </a:r>
            <a:endParaRPr lang="en-US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Yuting Bai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(3)HK Model</a:t>
            </a:r>
            <a:endParaRPr lang="en-US" altLang="zh-C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  <p:custDataLst>
                  <p:tags r:id="rId2"/>
                </p:custDataLst>
              </p:nvPr>
            </p:nvSpPr>
            <p:spPr>
              <a:xfrm>
                <a:off x="532130" y="1640840"/>
                <a:ext cx="6393180" cy="1765300"/>
              </a:xfrm>
            </p:spPr>
            <p:txBody>
              <a:bodyPr>
                <a:normAutofit/>
              </a:bodyPr>
              <a:p>
                <a:r>
                  <a:rPr lang="en-US" altLang="zh-CN"/>
                  <a:t>HK Model: A NFL theory that breaks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𝑍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/>
                  <a:t> symmetry.</a:t>
                </a:r>
                <a:endParaRPr lang="en-US" altLang="zh-CN"/>
              </a:p>
              <a:p>
                <a:endParaRPr lang="en-US" altLang="zh-CN"/>
              </a:p>
              <a:p>
                <a:pPr marL="0" indent="0">
                  <a:buNone/>
                </a:pPr>
                <a:endParaRPr lang="en-US" altLang="zh-CN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xfrm>
                <a:off x="532130" y="1640840"/>
                <a:ext cx="6393180" cy="1765300"/>
              </a:xfr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655" y="2374265"/>
            <a:ext cx="5141595" cy="10318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8275320" y="475615"/>
                <a:ext cx="2078990" cy="1014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6000" i="1">
                          <a:latin typeface="Cambria Math" panose="02040503050406030204" charset="0"/>
                          <a:cs typeface="Cambria Math" panose="02040503050406030204" charset="0"/>
                        </a:rPr>
                        <m:t>𝑂</m:t>
                      </m:r>
                      <m:r>
                        <a:rPr lang="en-US" altLang="zh-CN" sz="6000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6000" i="1">
                          <a:latin typeface="Cambria Math" panose="02040503050406030204" charset="0"/>
                          <a:cs typeface="Cambria Math" panose="02040503050406030204" charset="0"/>
                        </a:rPr>
                        <m:t>4</m:t>
                      </m:r>
                      <m:r>
                        <a:rPr lang="en-US" altLang="zh-CN" sz="6000" i="1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zh-CN" altLang="en-US" sz="6000"/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320" y="475615"/>
                <a:ext cx="2078990" cy="10147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下箭头 6"/>
          <p:cNvSpPr/>
          <p:nvPr/>
        </p:nvSpPr>
        <p:spPr>
          <a:xfrm>
            <a:off x="9032240" y="1640840"/>
            <a:ext cx="565150" cy="107315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7527925" y="2825115"/>
                <a:ext cx="3790315" cy="83312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5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5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𝑍</m:t>
                          </m:r>
                        </m:e>
                        <m:sub>
                          <m:r>
                            <a:rPr lang="en-US" altLang="zh-CN" sz="5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5400" i="1">
                          <a:latin typeface="Cambria Math" panose="02040503050406030204" charset="0"/>
                          <a:cs typeface="Cambria Math" panose="02040503050406030204" charset="0"/>
                        </a:rPr>
                        <m:t>×</m:t>
                      </m:r>
                      <m:r>
                        <a:rPr lang="en-US" altLang="zh-CN" sz="5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𝑆𝑂</m:t>
                      </m:r>
                      <m:r>
                        <a:rPr lang="en-US" altLang="zh-CN" sz="5400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5400" i="1">
                          <a:latin typeface="Cambria Math" panose="02040503050406030204" charset="0"/>
                          <a:cs typeface="Cambria Math" panose="02040503050406030204" charset="0"/>
                        </a:rPr>
                        <m:t>4</m:t>
                      </m:r>
                      <m:r>
                        <a:rPr lang="en-US" altLang="zh-CN" sz="5400" i="1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zh-CN" altLang="en-US" sz="5400"/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925" y="2825115"/>
                <a:ext cx="3790315" cy="833120"/>
              </a:xfrm>
              <a:prstGeom prst="rect">
                <a:avLst/>
              </a:prstGeom>
              <a:blipFill rotWithShape="1">
                <a:blip r:embed="rId7"/>
                <a:stretch>
                  <a:fillRect b="-42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乘号 10"/>
          <p:cNvSpPr/>
          <p:nvPr/>
        </p:nvSpPr>
        <p:spPr>
          <a:xfrm>
            <a:off x="7527925" y="2533015"/>
            <a:ext cx="1152525" cy="1417320"/>
          </a:xfrm>
          <a:prstGeom prst="mathMultiply">
            <a:avLst>
              <a:gd name="adj1" fmla="val 983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内容占位符 2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532130" y="3406140"/>
            <a:ext cx="6644640" cy="261302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The HK model has Green function zero, which leads to violation of Luttinger Theorem.</a:t>
            </a:r>
            <a:endParaRPr lang="en-US" altLang="zh-CN"/>
          </a:p>
          <a:p>
            <a:pPr marL="0" indent="0">
              <a:buNone/>
            </a:pPr>
            <a:r>
              <a:rPr lang="en-US" altLang="zh-CN">
                <a:solidFill>
                  <a:srgbClr val="FF0000"/>
                </a:solidFill>
              </a:rPr>
              <a:t>Could one find a local solvable theory that has the similar correlation function with HK in the low-energy, long wavelength limit?</a:t>
            </a:r>
            <a:endParaRPr lang="en-US" altLang="zh-CN">
              <a:solidFill>
                <a:srgbClr val="FF0000"/>
              </a:solidFill>
            </a:endParaRPr>
          </a:p>
          <a:p>
            <a:endParaRPr lang="en-US" altLang="zh-CN"/>
          </a:p>
          <a:p>
            <a:pPr marL="0" indent="0">
              <a:buNone/>
            </a:pPr>
            <a:endParaRPr lang="en-US" altLang="zh-CN"/>
          </a:p>
        </p:txBody>
      </p:sp>
      <p:sp>
        <p:nvSpPr>
          <p:cNvPr id="13" name="文本框 12"/>
          <p:cNvSpPr txBox="1"/>
          <p:nvPr/>
        </p:nvSpPr>
        <p:spPr>
          <a:xfrm>
            <a:off x="6827520" y="4993005"/>
            <a:ext cx="11182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6925310" y="4654550"/>
                <a:ext cx="1491615" cy="706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4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4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4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𝑡𝑜𝑡</m:t>
                          </m:r>
                        </m:sub>
                      </m:sSub>
                    </m:oMath>
                  </m:oMathPara>
                </a14:m>
                <a:endParaRPr lang="zh-CN" altLang="en-US" sz="4000"/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5310" y="4654550"/>
                <a:ext cx="1491615" cy="70675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椭圆 14"/>
              <p:cNvSpPr/>
              <p:nvPr/>
            </p:nvSpPr>
            <p:spPr>
              <a:xfrm>
                <a:off x="9250680" y="4076065"/>
                <a:ext cx="1796415" cy="1852930"/>
              </a:xfrm>
              <a:prstGeom prst="ellipse">
                <a:avLst/>
              </a:prstGeom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𝐹𝑆</m:t>
                          </m:r>
                        </m:sub>
                      </m:sSub>
                    </m:oMath>
                  </m:oMathPara>
                </a14:m>
                <a:endParaRPr lang="en-US" altLang="zh-CN" sz="32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15" name="椭圆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0680" y="4076065"/>
                <a:ext cx="1796415" cy="1852930"/>
              </a:xfrm>
              <a:prstGeom prst="ellipse">
                <a:avLst/>
              </a:prstGeom>
              <a:blipFill rotWithShape="1">
                <a:blip r:embed="rId10"/>
                <a:stretch>
                  <a:fillRect l="-389" t="-377" r="-353" b="-343"/>
                </a:stretch>
              </a:blipFill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等于号 15"/>
          <p:cNvSpPr/>
          <p:nvPr/>
        </p:nvSpPr>
        <p:spPr>
          <a:xfrm>
            <a:off x="8273415" y="4589145"/>
            <a:ext cx="914400" cy="914400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不等于号 16"/>
          <p:cNvSpPr/>
          <p:nvPr/>
        </p:nvSpPr>
        <p:spPr>
          <a:xfrm>
            <a:off x="8275320" y="4660900"/>
            <a:ext cx="912495" cy="842645"/>
          </a:xfrm>
          <a:prstGeom prst="mathNotEqual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(4)Current Algebra for HK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In HK model, the eigenparticles are not bare fermions, but holon and doublon!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en-US" altLang="zh-CN"/>
              <a:t>Instead of bare current, one should work with parton current</a:t>
            </a:r>
            <a:endParaRPr lang="en-US" altLang="zh-C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5545455" y="4922520"/>
                <a:ext cx="5587365" cy="1045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𝜉𝜉</m:t>
                        </m:r>
                      </m:sup>
                    </m:sSup>
                  </m:oMath>
                </a14:m>
                <a:r>
                  <a:rPr lang="en-US" altLang="zh-CN" sz="2000"/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𝜂𝜂</m:t>
                        </m:r>
                      </m:sup>
                    </m:sSup>
                  </m:oMath>
                </a14:m>
                <a:r>
                  <a:rPr lang="en-US" altLang="zh-CN" sz="2000"/>
                  <a:t>: Projection of current to Upper/Lower Hubbard Band</a:t>
                </a:r>
                <a:endParaRPr lang="en-US" altLang="zh-CN" sz="2000"/>
              </a:p>
              <a:p>
                <a:endParaRPr lang="en-US" altLang="zh-CN" sz="2000"/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5455" y="4922520"/>
                <a:ext cx="5587365" cy="104584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5545455" y="5886450"/>
                <a:ext cx="5587365" cy="431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𝜉𝜂</m:t>
                        </m:r>
                      </m:sup>
                    </m:sSup>
                  </m:oMath>
                </a14:m>
                <a:r>
                  <a:rPr lang="en-US" altLang="zh-CN" sz="2000">
                    <a:sym typeface="+mn-ea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𝜂𝜉</m:t>
                        </m:r>
                      </m:sup>
                    </m:sSup>
                  </m:oMath>
                </a14:m>
                <a:r>
                  <a:rPr lang="en-US" altLang="zh-CN" sz="2000">
                    <a:sym typeface="+mn-ea"/>
                  </a:rPr>
                  <a:t>: Mixture of Upper/Lower Hubbard Band</a:t>
                </a:r>
                <a:endParaRPr lang="en-US" altLang="zh-CN" sz="2000"/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5455" y="5886450"/>
                <a:ext cx="5587365" cy="4311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6915" y="2032635"/>
            <a:ext cx="7771765" cy="89344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7190" y="3559175"/>
            <a:ext cx="4878070" cy="126174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540" y="3644900"/>
            <a:ext cx="4241800" cy="208978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（</a:t>
            </a:r>
            <a:r>
              <a:rPr lang="en-US" altLang="zh-CN"/>
              <a:t>4</a:t>
            </a:r>
            <a:r>
              <a:rPr lang="zh-CN" altLang="en-US"/>
              <a:t>）</a:t>
            </a:r>
            <a:r>
              <a:rPr lang="en-US" altLang="zh-CN"/>
              <a:t>Current Algebra of HK</a:t>
            </a:r>
            <a:endParaRPr lang="en-US" altLang="zh-C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  <p:custDataLst>
                  <p:tags r:id="rId2"/>
                </p:custDataLst>
              </p:nvPr>
            </p:nvSpPr>
            <p:spPr/>
            <p:txBody>
              <a:bodyPr>
                <a:normAutofit/>
              </a:bodyPr>
              <a:p>
                <a:r>
                  <a:rPr lang="en-US" altLang="zh-CN"/>
                  <a:t>We may use BJL prescription to calculate anomalous commutators between these parton currents</a:t>
                </a:r>
                <a:endParaRPr lang="en-US" altLang="zh-CN"/>
              </a:p>
              <a:p>
                <a:r>
                  <a:rPr lang="en-US" altLang="zh-CN"/>
                  <a:t>We consider ground state with filling surface at Low Hubbard Band</a:t>
                </a:r>
                <a:endParaRPr lang="en-US" altLang="zh-CN"/>
              </a:p>
              <a:p>
                <a:pPr marL="0" indent="0">
                  <a:buNone/>
                </a:pPr>
                <a:r>
                  <a:rPr lang="en-US" altLang="zh-CN"/>
                  <a:t>(1) Since no double occupancy, there is no support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𝐽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𝑈𝑈</m:t>
                        </m:r>
                      </m:sup>
                    </m:sSup>
                  </m:oMath>
                </a14:m>
                <a:endParaRPr lang="en-US" altLang="zh-CN"/>
              </a:p>
              <a:p>
                <a:pPr marL="0" indent="0">
                  <a:buNone/>
                </a:pPr>
                <a:r>
                  <a:rPr lang="en-US" altLang="zh-CN"/>
                  <a:t>(2)We assume the perturbation is small enough that one can</a:t>
                </a:r>
                <a:endParaRPr lang="en-US" altLang="zh-CN"/>
              </a:p>
              <a:p>
                <a:pPr marL="0" indent="0">
                  <a:buNone/>
                </a:pPr>
                <a:r>
                  <a:rPr lang="en-US" altLang="zh-CN" b="1"/>
                  <a:t>approximate the commutator with the ground state average value</a:t>
                </a:r>
                <a:r>
                  <a:rPr lang="en-US" altLang="zh-CN"/>
                  <a:t>.</a:t>
                </a:r>
                <a:endParaRPr lang="en-US" altLang="zh-CN"/>
              </a:p>
              <a:p>
                <a:pPr marL="0" indent="0">
                  <a:buNone/>
                </a:pPr>
                <a:r>
                  <a:rPr lang="en-US" altLang="zh-CN"/>
                  <a:t>(3)We average over all degenerate ground state in HK when </a:t>
                </a:r>
                <a:endParaRPr lang="en-US" altLang="zh-CN"/>
              </a:p>
              <a:p>
                <a:pPr marL="0" indent="0">
                  <a:buNone/>
                </a:pPr>
                <a:r>
                  <a:rPr lang="en-US" altLang="zh-CN"/>
                  <a:t>evaluate commutator using BJL</a:t>
                </a:r>
                <a:endParaRPr lang="en-US" altLang="zh-CN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blipFill rotWithShape="1">
                <a:blip r:embed="rId4"/>
                <a:stretch>
                  <a:fillRect l="-1" t="-1" r="3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3360" y="3113405"/>
            <a:ext cx="2828925" cy="29635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976360" y="4154170"/>
            <a:ext cx="293370" cy="24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(4)Current Algebra of HK</a:t>
            </a:r>
            <a:endParaRPr lang="en-US" altLang="zh-C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  <p:custDataLst>
                  <p:tags r:id="rId2"/>
                </p:custDataLst>
              </p:nvPr>
            </p:nvSpPr>
            <p:spPr/>
            <p:txBody>
              <a:bodyPr/>
              <a:p>
                <a:r>
                  <a:rPr lang="en-US" altLang="zh-CN"/>
                  <a:t>We may start with projected density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𝜉𝜉</m:t>
                        </m:r>
                      </m:sup>
                    </m:sSup>
                  </m:oMath>
                </a14:m>
                <a:r>
                  <a:rPr lang="en-US" altLang="zh-CN"/>
                  <a:t>.</a:t>
                </a:r>
                <a:endParaRPr lang="en-US" altLang="zh-CN"/>
              </a:p>
              <a:p>
                <a:endParaRPr lang="en-US" altLang="zh-CN"/>
              </a:p>
              <a:p>
                <a:endParaRPr lang="en-US" altLang="zh-CN"/>
              </a:p>
              <a:p>
                <a:r>
                  <a:rPr lang="en-US" altLang="zh-CN"/>
                  <a:t>In general, the projected current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𝜉𝜉</m:t>
                        </m:r>
                      </m:sup>
                    </m:sSup>
                  </m:oMath>
                </a14:m>
                <a:r>
                  <a:rPr lang="en-US" altLang="zh-CN"/>
                  <a:t> is not conserved subjected to an external field. </a:t>
                </a:r>
                <a:endParaRPr lang="en-US" altLang="zh-CN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blipFill rotWithShape="1">
                <a:blip r:embed="rId4"/>
                <a:stretch>
                  <a:fillRect l="-1" t="-1" r="3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6765" y="3874770"/>
            <a:ext cx="3242310" cy="8693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4505" y="4769485"/>
            <a:ext cx="3448685" cy="96012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471420" y="3506470"/>
            <a:ext cx="33242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The Projected Charge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  <p:sp>
        <p:nvSpPr>
          <p:cNvPr id="10" name="下箭头 9"/>
          <p:cNvSpPr/>
          <p:nvPr/>
        </p:nvSpPr>
        <p:spPr>
          <a:xfrm>
            <a:off x="3388995" y="4684395"/>
            <a:ext cx="577850" cy="1110615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左箭头 10"/>
          <p:cNvSpPr/>
          <p:nvPr/>
        </p:nvSpPr>
        <p:spPr>
          <a:xfrm>
            <a:off x="4279265" y="5172075"/>
            <a:ext cx="2440305" cy="273685"/>
          </a:xfrm>
          <a:prstGeom prst="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818380" y="4618990"/>
            <a:ext cx="17284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Add Onsite Potential</a:t>
            </a:r>
            <a:endParaRPr lang="en-US" altLang="zh-C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6376035" y="6008370"/>
                <a:ext cx="3514725" cy="6769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pc="150">
                    <a:solidFill>
                      <a:srgbClr val="FF0000"/>
                    </a:solidFill>
                    <a:uFillTx/>
                  </a:rPr>
                  <a:t>Must include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pc="150">
                            <a:solidFill>
                              <a:srgbClr val="FF0000"/>
                            </a:solidFill>
                            <a:uFillTx/>
                          </a:rPr>
                        </m:ctrlPr>
                      </m:sSupPr>
                      <m:e>
                        <m:r>
                          <a:rPr lang="en-US" altLang="zh-CN" spc="150">
                            <a:solidFill>
                              <a:srgbClr val="FF0000"/>
                            </a:solidFill>
                            <a:uFillTx/>
                            <a:latin typeface="Cambria Math" panose="02040503050406030204" charset="0"/>
                          </a:rPr>
                          <m:t>𝐽</m:t>
                        </m:r>
                      </m:e>
                      <m:sup>
                        <m:r>
                          <a:rPr lang="en-US" altLang="zh-CN" spc="150">
                            <a:solidFill>
                              <a:srgbClr val="FF0000"/>
                            </a:solidFill>
                            <a:uFillTx/>
                            <a:latin typeface="Cambria Math" panose="02040503050406030204" charset="0"/>
                          </a:rPr>
                          <m:t>𝐿𝑈</m:t>
                        </m:r>
                      </m:sup>
                    </m:sSup>
                  </m:oMath>
                </a14:m>
                <a:r>
                  <a:rPr lang="en-US" altLang="zh-CN" spc="150">
                    <a:solidFill>
                      <a:srgbClr val="FF0000"/>
                    </a:solidFill>
                    <a:uFillTx/>
                  </a:rPr>
                  <a:t>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pc="150">
                            <a:solidFill>
                              <a:srgbClr val="FF0000"/>
                            </a:solidFill>
                            <a:uFillTx/>
                          </a:rPr>
                        </m:ctrlPr>
                      </m:sSupPr>
                      <m:e>
                        <m:r>
                          <a:rPr lang="en-US" altLang="zh-CN" spc="150">
                            <a:solidFill>
                              <a:srgbClr val="FF0000"/>
                            </a:solidFill>
                            <a:uFillTx/>
                            <a:latin typeface="Cambria Math" panose="02040503050406030204" charset="0"/>
                          </a:rPr>
                          <m:t>𝐽</m:t>
                        </m:r>
                      </m:e>
                      <m:sup>
                        <m:r>
                          <a:rPr lang="en-US" altLang="zh-CN" spc="150">
                            <a:solidFill>
                              <a:srgbClr val="FF0000"/>
                            </a:solidFill>
                            <a:uFillTx/>
                            <a:latin typeface="Cambria Math" panose="02040503050406030204" charset="0"/>
                          </a:rPr>
                          <m:t>𝑈𝐿</m:t>
                        </m:r>
                      </m:sup>
                    </m:sSup>
                  </m:oMath>
                </a14:m>
                <a:r>
                  <a:rPr lang="en-US" altLang="zh-CN" spc="150">
                    <a:solidFill>
                      <a:srgbClr val="FF0000"/>
                    </a:solidFill>
                    <a:uFillTx/>
                  </a:rPr>
                  <a:t> to satisfy conservation law!! </a:t>
                </a:r>
                <a:endParaRPr lang="en-US" altLang="zh-CN" spc="150">
                  <a:solidFill>
                    <a:srgbClr val="FF0000"/>
                  </a:solidFill>
                  <a:uFillTx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035" y="6008370"/>
                <a:ext cx="3514725" cy="6769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045" y="2038985"/>
            <a:ext cx="5394325" cy="99441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8590" y="5873750"/>
            <a:ext cx="4497070" cy="80010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(4)Current Algebra of HK</a:t>
            </a:r>
            <a:endParaRPr lang="en-US" altLang="zh-CN"/>
          </a:p>
        </p:txBody>
      </p:sp>
      <p:sp>
        <p:nvSpPr>
          <p:cNvPr id="7" name="文本框 6"/>
          <p:cNvSpPr txBox="1"/>
          <p:nvPr/>
        </p:nvSpPr>
        <p:spPr>
          <a:xfrm>
            <a:off x="1344295" y="4429760"/>
            <a:ext cx="6431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The 1st/4th line is derived from BJL prescription. 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The 2nd/3rd line is fixed by conservation law.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670" y="1623060"/>
            <a:ext cx="6083300" cy="28067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7665085" y="1704975"/>
                <a:ext cx="4066540" cy="2194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>
                  <a:buClrTx/>
                  <a:buSzTx/>
                  <a:buNone/>
                </a:pPr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To get the commutator </a:t>
                </a:r>
                <a14:m>
                  <m:oMath xmlns:m="http://schemas.openxmlformats.org/officeDocument/2006/math">
                    <m:r>
                      <a:rPr lang="en-US" altLang="zh-CN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</a:rPr>
                      <m:t>[</m:t>
                    </m:r>
                    <m:sSup>
                      <m:sSupPr>
                        <m:ctrlPr>
                          <a:rPr lang="en-US" altLang="zh-CN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</a:rPr>
                        </m:ctrlPr>
                      </m:sSupPr>
                      <m:e>
                        <m:r>
                          <a:rPr lang="en-US" altLang="zh-CN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</a:rPr>
                          <m:t>𝜌</m:t>
                        </m:r>
                      </m:e>
                      <m:sup>
                        <m:r>
                          <a:rPr lang="en-US" altLang="zh-CN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</a:rPr>
                          <m:t>𝜂𝜉</m:t>
                        </m:r>
                      </m:sup>
                    </m:sSup>
                    <m:r>
                      <a:rPr lang="en-US" altLang="zh-CN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</a:rPr>
                      <m:t>,</m:t>
                    </m:r>
                    <m:sSup>
                      <m:sSupPr>
                        <m:ctrlPr>
                          <a:rPr lang="en-US" altLang="zh-CN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</a:rPr>
                        </m:ctrlPr>
                      </m:sSupPr>
                      <m:e>
                        <m:r>
                          <a:rPr lang="en-US" altLang="zh-CN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</a:rPr>
                          <m:t>𝜌</m:t>
                        </m:r>
                      </m:e>
                      <m:sup>
                        <m:r>
                          <a:rPr lang="en-US" altLang="zh-CN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</a:rPr>
                          <m:t>𝜉𝜂</m:t>
                        </m:r>
                      </m:sup>
                    </m:sSup>
                    <m:r>
                      <a:rPr lang="en-US" altLang="zh-CN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</a:rPr>
                      <m:t>]</m:t>
                    </m:r>
                  </m:oMath>
                </a14:m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 , there are two ways </a:t>
                </a:r>
                <a:endParaRPr lang="en-US" altLang="zh-CN" spc="15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</a:endParaRPr>
              </a:p>
              <a:p>
                <a:pPr algn="l">
                  <a:buClrTx/>
                  <a:buSzTx/>
                  <a:buNone/>
                </a:pPr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(1)using the Jacobi identity.</a:t>
                </a:r>
                <a:endParaRPr lang="en-US" altLang="zh-CN" spc="15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</a:endParaRPr>
              </a:p>
              <a:p>
                <a:pPr algn="l">
                  <a:buClrTx/>
                  <a:buSzTx/>
                  <a:buNone/>
                </a:pPr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(2)using BJL. </a:t>
                </a:r>
                <a:endParaRPr lang="en-US" altLang="zh-CN" spc="15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</a:endParaRPr>
              </a:p>
              <a:p>
                <a:pPr algn="l">
                  <a:buClrTx/>
                  <a:buSzTx/>
                  <a:buNone/>
                </a:pPr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The latter yields an extra nonlocal equal-time commutator, which is suppressed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</a:rPr>
                        </m:ctrlPr>
                      </m:fPr>
                      <m:num>
                        <m:r>
                          <a:rPr lang="en-US" altLang="zh-CN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</a:rPr>
                          <m:t>𝑞</m:t>
                        </m:r>
                      </m:num>
                      <m:den>
                        <m:sSub>
                          <m:sSubPr>
                            <m:ctrlPr>
                              <a:rPr lang="en-US" altLang="zh-CN" spc="15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uFillTx/>
                              </a:rPr>
                            </m:ctrlPr>
                          </m:sSubPr>
                          <m:e>
                            <m:r>
                              <a:rPr lang="en-US" altLang="zh-CN" spc="15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uFillTx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pc="15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uFillTx/>
                              </a:rPr>
                              <m:t>𝐹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.</a:t>
                </a:r>
                <a:endParaRPr lang="en-US" altLang="zh-CN" spc="15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5085" y="1704975"/>
                <a:ext cx="4066540" cy="21945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左箭头 5"/>
          <p:cNvSpPr/>
          <p:nvPr/>
        </p:nvSpPr>
        <p:spPr>
          <a:xfrm rot="19380000">
            <a:off x="6845300" y="3195955"/>
            <a:ext cx="755650" cy="464820"/>
          </a:xfrm>
          <a:prstGeom prst="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(4)Current Algebra of HK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49630" y="1742440"/>
            <a:ext cx="10056495" cy="612140"/>
          </a:xfrm>
        </p:spPr>
        <p:txBody>
          <a:bodyPr>
            <a:noAutofit/>
          </a:bodyPr>
          <a:p>
            <a:pPr marL="0" indent="0" algn="ctr">
              <a:buNone/>
            </a:pPr>
            <a:r>
              <a:rPr lang="en-US" altLang="zh-CN" sz="3200"/>
              <a:t>The parton current in the charge sector is affine su(2) Lie algebra!</a:t>
            </a:r>
            <a:endParaRPr lang="en-US" altLang="zh-CN" sz="32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2310" y="4550410"/>
            <a:ext cx="2659380" cy="21336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015" y="3147060"/>
            <a:ext cx="8903970" cy="14033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(5)Hamiltonian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1490345"/>
            <a:ext cx="10595610" cy="929640"/>
          </a:xfrm>
        </p:spPr>
        <p:txBody>
          <a:bodyPr/>
          <a:p>
            <a:r>
              <a:rPr lang="en-US" altLang="zh-CN"/>
              <a:t>Under the Heisenberg picture, the current operator only gain a phase under time evolution.</a:t>
            </a:r>
            <a:endParaRPr lang="en-US" altLang="zh-CN"/>
          </a:p>
        </p:txBody>
      </p:sp>
      <p:sp>
        <p:nvSpPr>
          <p:cNvPr id="6" name="左箭头 5"/>
          <p:cNvSpPr/>
          <p:nvPr/>
        </p:nvSpPr>
        <p:spPr>
          <a:xfrm>
            <a:off x="4740275" y="3811905"/>
            <a:ext cx="1569085" cy="713740"/>
          </a:xfrm>
          <a:prstGeom prst="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90" y="3401060"/>
            <a:ext cx="3510280" cy="18681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115" y="3826510"/>
            <a:ext cx="3996055" cy="6991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(5)Hamiltonian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1490345"/>
            <a:ext cx="10968990" cy="579120"/>
          </a:xfrm>
        </p:spPr>
        <p:txBody>
          <a:bodyPr/>
          <a:p>
            <a:r>
              <a:rPr lang="en-US" altLang="zh-CN"/>
              <a:t>We can use a LOCAL hamiltonian to generate the correct energy.</a:t>
            </a:r>
            <a:endParaRPr lang="en-US" altLang="zh-CN"/>
          </a:p>
        </p:txBody>
      </p:sp>
      <p:sp>
        <p:nvSpPr>
          <p:cNvPr id="5" name="下箭头 4"/>
          <p:cNvSpPr/>
          <p:nvPr/>
        </p:nvSpPr>
        <p:spPr>
          <a:xfrm>
            <a:off x="3874135" y="3777615"/>
            <a:ext cx="570230" cy="746125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920240" y="4753610"/>
            <a:ext cx="39287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Jz commutes with J^2 if there is no anomaly. Schwinger term gives you kinetic energy vq. </a:t>
            </a:r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7" name="文本框 6"/>
          <p:cNvSpPr txBox="1"/>
          <p:nvPr/>
        </p:nvSpPr>
        <p:spPr>
          <a:xfrm>
            <a:off x="7424420" y="4907280"/>
            <a:ext cx="39287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Zeeman field that generates the energy difference U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  <p:sp>
        <p:nvSpPr>
          <p:cNvPr id="8" name="下箭头 7"/>
          <p:cNvSpPr/>
          <p:nvPr/>
        </p:nvSpPr>
        <p:spPr>
          <a:xfrm>
            <a:off x="8478520" y="3906520"/>
            <a:ext cx="570230" cy="746125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020" y="2146300"/>
            <a:ext cx="7634605" cy="14287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(5)Hamiltonian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1490345"/>
            <a:ext cx="8522970" cy="644525"/>
          </a:xfrm>
        </p:spPr>
        <p:txBody>
          <a:bodyPr/>
          <a:p>
            <a:r>
              <a:rPr lang="en-US" altLang="zh-CN">
                <a:sym typeface="+mn-ea"/>
              </a:rPr>
              <a:t>We can use a LOCAL hamiltonian to generate the correct energy.</a:t>
            </a:r>
            <a:endParaRPr lang="zh-CN" altLang="en-US"/>
          </a:p>
        </p:txBody>
      </p:sp>
      <p:sp>
        <p:nvSpPr>
          <p:cNvPr id="5" name="下箭头 4"/>
          <p:cNvSpPr/>
          <p:nvPr/>
        </p:nvSpPr>
        <p:spPr>
          <a:xfrm>
            <a:off x="5908675" y="3631565"/>
            <a:ext cx="702310" cy="658495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020" y="2146300"/>
            <a:ext cx="7634605" cy="14287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4235" y="4407535"/>
            <a:ext cx="7916545" cy="119253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(6)Topology and Geometry Aspect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1490345"/>
            <a:ext cx="4615180" cy="567690"/>
          </a:xfrm>
        </p:spPr>
        <p:txBody>
          <a:bodyPr/>
          <a:p>
            <a:r>
              <a:rPr lang="en-US" altLang="zh-CN"/>
              <a:t>We could modify the second term.</a:t>
            </a:r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15" y="3835400"/>
            <a:ext cx="3159125" cy="2280920"/>
          </a:xfrm>
          <a:prstGeom prst="rect">
            <a:avLst/>
          </a:prstGeom>
        </p:spPr>
      </p:pic>
      <p:sp>
        <p:nvSpPr>
          <p:cNvPr id="6" name="下箭头 5"/>
          <p:cNvSpPr/>
          <p:nvPr/>
        </p:nvSpPr>
        <p:spPr>
          <a:xfrm>
            <a:off x="8723630" y="2988945"/>
            <a:ext cx="494030" cy="70231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8153400" y="3691255"/>
            <a:ext cx="208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Berry Phase</a:t>
            </a:r>
            <a:endParaRPr lang="en-US" altLang="zh-CN" sz="2400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155" y="4262120"/>
            <a:ext cx="5690870" cy="1016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374130" y="5101590"/>
            <a:ext cx="348043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The effective action must e </a:t>
            </a:r>
            <a:r>
              <a:rPr lang="en-US" altLang="zh-CN" sz="2000" b="1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multi-valued</a:t>
            </a:r>
            <a:r>
              <a:rPr lang="en-US" altLang="zh-CN" sz="2000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 function of U!</a:t>
            </a:r>
            <a:endParaRPr lang="en-US" altLang="zh-CN" sz="2000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029700" y="5975350"/>
            <a:ext cx="29419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Relation with anomaly in LW Functional?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750" y="1953895"/>
            <a:ext cx="8703310" cy="110236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任意多边形 19"/>
          <p:cNvSpPr/>
          <p:nvPr/>
        </p:nvSpPr>
        <p:spPr>
          <a:xfrm>
            <a:off x="6858000" y="3208655"/>
            <a:ext cx="4609465" cy="1395520"/>
          </a:xfrm>
          <a:custGeom>
            <a:avLst/>
            <a:gdLst>
              <a:gd name="connsiteX0" fmla="*/ 0 w 7259"/>
              <a:gd name="connsiteY0" fmla="*/ 393 h 2197"/>
              <a:gd name="connsiteX1" fmla="*/ 1849 w 7259"/>
              <a:gd name="connsiteY1" fmla="*/ 1037 h 2197"/>
              <a:gd name="connsiteX2" fmla="*/ 3612 w 7259"/>
              <a:gd name="connsiteY2" fmla="*/ 449 h 2197"/>
              <a:gd name="connsiteX3" fmla="*/ 5392 w 7259"/>
              <a:gd name="connsiteY3" fmla="*/ 0 h 2197"/>
              <a:gd name="connsiteX4" fmla="*/ 7259 w 7259"/>
              <a:gd name="connsiteY4" fmla="*/ 393 h 2197"/>
              <a:gd name="connsiteX5" fmla="*/ 7259 w 7259"/>
              <a:gd name="connsiteY5" fmla="*/ 1997 h 2197"/>
              <a:gd name="connsiteX6" fmla="*/ 5479 w 7259"/>
              <a:gd name="connsiteY6" fmla="*/ 2180 h 2197"/>
              <a:gd name="connsiteX7" fmla="*/ 3630 w 7259"/>
              <a:gd name="connsiteY7" fmla="*/ 2111 h 2197"/>
              <a:gd name="connsiteX8" fmla="*/ 1815 w 7259"/>
              <a:gd name="connsiteY8" fmla="*/ 2197 h 2197"/>
              <a:gd name="connsiteX9" fmla="*/ 0 w 7259"/>
              <a:gd name="connsiteY9" fmla="*/ 1997 h 2197"/>
              <a:gd name="connsiteX10" fmla="*/ 0 w 7259"/>
              <a:gd name="connsiteY10" fmla="*/ 393 h 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59" h="2198">
                <a:moveTo>
                  <a:pt x="0" y="393"/>
                </a:moveTo>
                <a:cubicBezTo>
                  <a:pt x="0" y="493"/>
                  <a:pt x="760" y="1037"/>
                  <a:pt x="1849" y="1037"/>
                </a:cubicBezTo>
                <a:cubicBezTo>
                  <a:pt x="2938" y="1037"/>
                  <a:pt x="3612" y="549"/>
                  <a:pt x="3612" y="449"/>
                </a:cubicBezTo>
                <a:cubicBezTo>
                  <a:pt x="3612" y="348"/>
                  <a:pt x="4303" y="0"/>
                  <a:pt x="5392" y="0"/>
                </a:cubicBezTo>
                <a:cubicBezTo>
                  <a:pt x="6481" y="0"/>
                  <a:pt x="7259" y="292"/>
                  <a:pt x="7259" y="393"/>
                </a:cubicBezTo>
                <a:lnTo>
                  <a:pt x="7259" y="1997"/>
                </a:lnTo>
                <a:cubicBezTo>
                  <a:pt x="7259" y="1896"/>
                  <a:pt x="6568" y="2180"/>
                  <a:pt x="5479" y="2180"/>
                </a:cubicBezTo>
                <a:cubicBezTo>
                  <a:pt x="4390" y="2180"/>
                  <a:pt x="3630" y="2010"/>
                  <a:pt x="3630" y="2111"/>
                </a:cubicBezTo>
                <a:cubicBezTo>
                  <a:pt x="3630" y="2211"/>
                  <a:pt x="2904" y="2197"/>
                  <a:pt x="1815" y="2197"/>
                </a:cubicBezTo>
                <a:cubicBezTo>
                  <a:pt x="726" y="2197"/>
                  <a:pt x="0" y="2097"/>
                  <a:pt x="0" y="1997"/>
                </a:cubicBezTo>
                <a:lnTo>
                  <a:pt x="0" y="39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en-US" altLang="zh-CN"/>
              <a:t>(1)Current Algebra Description of Free </a:t>
            </a:r>
            <a:r>
              <a:rPr lang="en-US" altLang="zh-CN"/>
              <a:t>Fermion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263650" y="4848860"/>
            <a:ext cx="3354705" cy="624840"/>
          </a:xfrm>
        </p:spPr>
        <p:txBody>
          <a:bodyPr/>
          <a:p>
            <a:pPr marL="0" indent="0">
              <a:buNone/>
            </a:pPr>
            <a:r>
              <a:rPr lang="en-US" altLang="zh-CN" sz="2400"/>
              <a:t>Particle Description</a:t>
            </a:r>
            <a:endParaRPr lang="en-US" altLang="zh-CN" sz="2400"/>
          </a:p>
        </p:txBody>
      </p:sp>
      <p:sp>
        <p:nvSpPr>
          <p:cNvPr id="7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7571105" y="4848860"/>
            <a:ext cx="3354705" cy="62484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/>
              <a:t>Fluid Description</a:t>
            </a:r>
            <a:endParaRPr lang="en-US" altLang="zh-CN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3270" y="5473700"/>
            <a:ext cx="1277620" cy="820420"/>
          </a:xfrm>
          <a:prstGeom prst="rect">
            <a:avLst/>
          </a:prstGeom>
        </p:spPr>
      </p:pic>
      <p:sp>
        <p:nvSpPr>
          <p:cNvPr id="4" name="图文框 3"/>
          <p:cNvSpPr/>
          <p:nvPr/>
        </p:nvSpPr>
        <p:spPr>
          <a:xfrm>
            <a:off x="734695" y="2242820"/>
            <a:ext cx="4861560" cy="2392680"/>
          </a:xfrm>
          <a:prstGeom prst="fram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1263650" y="3330575"/>
            <a:ext cx="295910" cy="26352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958975" y="3999230"/>
            <a:ext cx="295910" cy="26352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2524125" y="3253740"/>
            <a:ext cx="295910" cy="26352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4034790" y="3884295"/>
            <a:ext cx="295910" cy="26352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322445" y="3330575"/>
            <a:ext cx="295910" cy="26352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014980" y="3884295"/>
            <a:ext cx="295910" cy="26352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左右箭头 13"/>
          <p:cNvSpPr/>
          <p:nvPr/>
        </p:nvSpPr>
        <p:spPr>
          <a:xfrm rot="21420000">
            <a:off x="1644650" y="3351530"/>
            <a:ext cx="794385" cy="178435"/>
          </a:xfrm>
          <a:prstGeom prst="leftRightArrow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左右箭头 14"/>
          <p:cNvSpPr/>
          <p:nvPr/>
        </p:nvSpPr>
        <p:spPr>
          <a:xfrm rot="180000">
            <a:off x="3002280" y="3361690"/>
            <a:ext cx="1200150" cy="138430"/>
          </a:xfrm>
          <a:prstGeom prst="leftRightArrow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左右箭头 15"/>
          <p:cNvSpPr/>
          <p:nvPr/>
        </p:nvSpPr>
        <p:spPr>
          <a:xfrm rot="3360000">
            <a:off x="2721610" y="3601720"/>
            <a:ext cx="439420" cy="128905"/>
          </a:xfrm>
          <a:prstGeom prst="leftRightArrow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左右箭头 16"/>
          <p:cNvSpPr/>
          <p:nvPr/>
        </p:nvSpPr>
        <p:spPr>
          <a:xfrm rot="3000000">
            <a:off x="1481455" y="3727450"/>
            <a:ext cx="521335" cy="128905"/>
          </a:xfrm>
          <a:prstGeom prst="leftRightArrow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图文框 18"/>
          <p:cNvSpPr/>
          <p:nvPr/>
        </p:nvSpPr>
        <p:spPr>
          <a:xfrm>
            <a:off x="6715760" y="2242820"/>
            <a:ext cx="4861560" cy="2392680"/>
          </a:xfrm>
          <a:prstGeom prst="fram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" name="右箭头 20"/>
          <p:cNvSpPr/>
          <p:nvPr/>
        </p:nvSpPr>
        <p:spPr>
          <a:xfrm>
            <a:off x="7968615" y="3999230"/>
            <a:ext cx="922020" cy="2628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右箭头 21"/>
          <p:cNvSpPr/>
          <p:nvPr/>
        </p:nvSpPr>
        <p:spPr>
          <a:xfrm>
            <a:off x="9603105" y="3884930"/>
            <a:ext cx="922020" cy="2628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环形箭头 22"/>
          <p:cNvSpPr/>
          <p:nvPr/>
        </p:nvSpPr>
        <p:spPr>
          <a:xfrm rot="10440000" flipV="1">
            <a:off x="9312275" y="3312160"/>
            <a:ext cx="1166495" cy="948690"/>
          </a:xfrm>
          <a:prstGeom prst="circularArrow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8615" y="5564505"/>
            <a:ext cx="2322830" cy="6108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(6)Correlation function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1490345"/>
            <a:ext cx="10968990" cy="534035"/>
          </a:xfrm>
        </p:spPr>
        <p:txBody>
          <a:bodyPr/>
          <a:p>
            <a:r>
              <a:rPr lang="en-US" altLang="zh-CN"/>
              <a:t>We may compare correlation function from our Hamiltonian and the Kubo formalism</a:t>
            </a:r>
            <a:endParaRPr lang="en-US" altLang="zh-CN"/>
          </a:p>
        </p:txBody>
      </p:sp>
      <p:sp>
        <p:nvSpPr>
          <p:cNvPr id="6" name="文本框 5"/>
          <p:cNvSpPr txBox="1"/>
          <p:nvPr/>
        </p:nvSpPr>
        <p:spPr>
          <a:xfrm>
            <a:off x="1393190" y="2264410"/>
            <a:ext cx="6565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Kubo：Imaginary time-ordered correlation function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22070" y="3923665"/>
            <a:ext cx="71608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Current Algebra: Real time retarded correlation function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1630045" y="5582920"/>
                <a:ext cx="6683375" cy="805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The difference is controlled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i="1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  <a:latin typeface="Cambria Math" panose="02040503050406030204" charset="0"/>
                            <a:cs typeface="Cambria Math" panose="02040503050406030204" charset="0"/>
                          </a:rPr>
                          <m:t>𝑞</m:t>
                        </m:r>
                      </m:num>
                      <m:den>
                        <m:sSub>
                          <m:sSubPr>
                            <m:ctrlPr>
                              <a:rPr lang="en-US" altLang="zh-CN" i="1" spc="15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uFillTx/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i="1" spc="15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uFillTx/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i="1" spc="15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uFillTx/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𝐹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 spc="15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uFillTx/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i="1" spc="15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uFillTx/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i="1" spc="15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uFillTx/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𝐹</m:t>
                            </m:r>
                          </m:sub>
                        </m:sSub>
                        <m:r>
                          <a:rPr lang="en-US" altLang="zh-CN" i="1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  <a:latin typeface="Cambria Math" panose="02040503050406030204" charset="0"/>
                            <a:cs typeface="Cambria Math" panose="02040503050406030204" charset="0"/>
                          </a:rPr>
                          <m:t>𝑞</m:t>
                        </m:r>
                      </m:num>
                      <m:den>
                        <m:r>
                          <a:rPr lang="en-US" altLang="zh-CN" i="1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  <a:latin typeface="Cambria Math" panose="02040503050406030204" charset="0"/>
                            <a:cs typeface="Cambria Math" panose="02040503050406030204" charset="0"/>
                          </a:rPr>
                          <m:t>𝑈</m:t>
                        </m:r>
                      </m:den>
                    </m:f>
                  </m:oMath>
                </a14:m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.</a:t>
                </a:r>
                <a:endParaRPr lang="en-US" altLang="zh-CN" spc="15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</a:endParaRPr>
              </a:p>
              <a:p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In the limit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  <a:latin typeface="Cambria Math" panose="02040503050406030204" charset="0"/>
                            <a:cs typeface="Cambria Math" panose="02040503050406030204" charset="0"/>
                          </a:rPr>
                          <m:t>𝑘</m:t>
                        </m:r>
                      </m:e>
                      <m:sub>
                        <m:r>
                          <a:rPr lang="en-US" altLang="zh-CN" i="1" spc="15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uFillTx/>
                            <a:latin typeface="Cambria Math" panose="02040503050406030204" charset="0"/>
                            <a:cs typeface="Cambria Math" panose="02040503050406030204" charset="0"/>
                          </a:rPr>
                          <m:t>𝐹</m:t>
                        </m:r>
                      </m:sub>
                    </m:sSub>
                    <m:r>
                      <a:rPr lang="en-US" altLang="zh-CN" i="1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,</m:t>
                    </m:r>
                    <m:r>
                      <a:rPr lang="en-US" altLang="zh-CN" i="1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𝑈</m:t>
                    </m:r>
                    <m:r>
                      <a:rPr lang="en-US" altLang="zh-CN" i="1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→∞</m:t>
                    </m:r>
                  </m:oMath>
                </a14:m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, the difference goes to zero.</a:t>
                </a:r>
                <a:endParaRPr lang="en-US" altLang="zh-CN" spc="15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045" y="5582920"/>
                <a:ext cx="6683375" cy="8051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0045" y="2697480"/>
            <a:ext cx="8089265" cy="9988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8765" y="4369435"/>
            <a:ext cx="6036310" cy="10172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(7)New Interpretation for HK model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313870"/>
            <a:ext cx="10969200" cy="4759200"/>
          </a:xfrm>
        </p:spPr>
        <p:txBody>
          <a:bodyPr/>
          <a:p>
            <a:r>
              <a:rPr lang="en-US" altLang="zh-CN"/>
              <a:t>We show that a local model could restore the equation of motion and two-body correlation of band HK model at IR limit.</a:t>
            </a:r>
            <a:endParaRPr lang="en-US" altLang="zh-CN"/>
          </a:p>
          <a:p>
            <a:r>
              <a:rPr lang="en-US" altLang="zh-CN"/>
              <a:t>The local, well-defined excitation in HK model are particle-hole pair instead of single particle operators!</a:t>
            </a:r>
            <a:endParaRPr lang="en-US" altLang="zh-CN"/>
          </a:p>
          <a:p>
            <a:r>
              <a:rPr lang="en-US" altLang="zh-CN"/>
              <a:t>Maybe we could interpret the nonlocality of HK model as a result of rewriting local degree of freedom in nonlocal way.</a:t>
            </a:r>
            <a:endParaRPr lang="en-US" altLang="zh-CN"/>
          </a:p>
        </p:txBody>
      </p:sp>
      <p:sp>
        <p:nvSpPr>
          <p:cNvPr id="5" name="上箭头 4"/>
          <p:cNvSpPr/>
          <p:nvPr/>
        </p:nvSpPr>
        <p:spPr>
          <a:xfrm>
            <a:off x="3060700" y="5234305"/>
            <a:ext cx="548640" cy="658495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237740" y="5904230"/>
            <a:ext cx="21945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Local SU(2) Object</a:t>
            </a:r>
            <a:endParaRPr lang="en-US" altLang="zh-CN"/>
          </a:p>
        </p:txBody>
      </p:sp>
      <p:sp>
        <p:nvSpPr>
          <p:cNvPr id="7" name="上箭头 6"/>
          <p:cNvSpPr/>
          <p:nvPr/>
        </p:nvSpPr>
        <p:spPr>
          <a:xfrm>
            <a:off x="7701915" y="5205095"/>
            <a:ext cx="548640" cy="658495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6665595" y="5904230"/>
            <a:ext cx="3390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Nonlocal particle-hole cloud</a:t>
            </a:r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715" y="3897630"/>
            <a:ext cx="8370570" cy="12668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5970" y="2482850"/>
            <a:ext cx="5250180" cy="24225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(11)To Do List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p>
            <a:r>
              <a:rPr lang="en-US" altLang="zh-CN"/>
              <a:t>(1)Ambiguity of BJL Prescription</a:t>
            </a:r>
            <a:endParaRPr lang="en-US" altLang="zh-CN"/>
          </a:p>
          <a:p>
            <a:r>
              <a:rPr lang="en-US" altLang="zh-CN"/>
              <a:t>Replacing commutator with ground state expectation value might miss something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en-US" altLang="zh-CN"/>
              <a:t>(2)Response: How to couple the Hamiltonian to gauge field</a:t>
            </a:r>
            <a:endParaRPr lang="en-US" altLang="zh-CN"/>
          </a:p>
          <a:p>
            <a:r>
              <a:rPr lang="en-US" altLang="zh-CN"/>
              <a:t>(3)Generalization to other model: MMHK, 1D Hubbard, higher dimension?</a:t>
            </a:r>
            <a:endParaRPr lang="en-US" altLang="zh-CN"/>
          </a:p>
        </p:txBody>
      </p:sp>
      <p:sp>
        <p:nvSpPr>
          <p:cNvPr id="5" name="矩形 4"/>
          <p:cNvSpPr/>
          <p:nvPr/>
        </p:nvSpPr>
        <p:spPr>
          <a:xfrm>
            <a:off x="2166620" y="3241675"/>
            <a:ext cx="1482725" cy="904875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>
            <a:off x="4127500" y="3564890"/>
            <a:ext cx="715645" cy="42100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991100" y="3224530"/>
            <a:ext cx="36385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These terms have zero expectation value on GS, while necessary to  close the algebra!</a:t>
            </a:r>
            <a:endParaRPr lang="en-US" altLang="zh-CN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4123055" y="3028950"/>
            <a:ext cx="40640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Thank You!</a:t>
            </a:r>
            <a:endParaRPr lang="en-US" altLang="zh-CN" sz="600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en-US" altLang="zh-CN"/>
              <a:t>(1)</a:t>
            </a:r>
            <a:r>
              <a:rPr lang="en-US" altLang="zh-CN">
                <a:sym typeface="+mn-ea"/>
              </a:rPr>
              <a:t>Current Algebra of Free Fermion</a:t>
            </a:r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580" y="1759585"/>
            <a:ext cx="5821680" cy="8020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b="3723"/>
          <a:stretch>
            <a:fillRect/>
          </a:stretch>
        </p:blipFill>
        <p:spPr>
          <a:xfrm>
            <a:off x="8665210" y="1129665"/>
            <a:ext cx="2768600" cy="31362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82955" y="2820670"/>
            <a:ext cx="55124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For free fermion, we check the operator dynamics in the Heisenberg picture.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30" y="4265930"/>
            <a:ext cx="2872105" cy="109347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144270" y="3851910"/>
            <a:ext cx="13335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Particle</a:t>
            </a:r>
            <a:endParaRPr lang="en-US" altLang="zh-CN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6695" y="5572760"/>
            <a:ext cx="4216400" cy="8636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9510" y="4178300"/>
            <a:ext cx="4457700" cy="11811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904740" y="3851910"/>
            <a:ext cx="13335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Current</a:t>
            </a:r>
            <a:endParaRPr lang="en-US" altLang="zh-CN"/>
          </a:p>
        </p:txBody>
      </p:sp>
      <p:sp>
        <p:nvSpPr>
          <p:cNvPr id="16" name="文本框 15"/>
          <p:cNvSpPr txBox="1"/>
          <p:nvPr/>
        </p:nvSpPr>
        <p:spPr>
          <a:xfrm>
            <a:off x="1364615" y="5510530"/>
            <a:ext cx="54838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spc="150">
                <a:solidFill>
                  <a:srgbClr val="FF0000"/>
                </a:solidFill>
                <a:uFillTx/>
              </a:rPr>
              <a:t>Both of them acquire a U(1) phase under evolution!</a:t>
            </a:r>
            <a:endParaRPr lang="en-US" altLang="zh-CN" sz="2800" spc="150">
              <a:solidFill>
                <a:srgbClr val="FF0000"/>
              </a:solidFill>
              <a:uFillTx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en-US" altLang="zh-CN"/>
              <a:t>(1)</a:t>
            </a:r>
            <a:r>
              <a:rPr lang="en-US" altLang="zh-CN">
                <a:sym typeface="+mn-ea"/>
              </a:rPr>
              <a:t>Current Algebra of Free Fermion</a:t>
            </a:r>
            <a:endParaRPr lang="en-US" altLang="zh-C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  <p:custDataLst>
                  <p:tags r:id="rId2"/>
                </p:custDataLst>
              </p:nvPr>
            </p:nvSpPr>
            <p:spPr/>
            <p:txBody>
              <a:bodyPr/>
              <a:p>
                <a:r>
                  <a:rPr lang="en-US" altLang="zh-CN"/>
                  <a:t>Getting the Equation of Motion correct is not enough.</a:t>
                </a:r>
                <a:endParaRPr lang="en-US" altLang="zh-CN"/>
              </a:p>
              <a:p>
                <a:r>
                  <a:rPr lang="en-US" altLang="zh-CN"/>
                  <a:t>Does current operators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altLang="zh-CN"/>
                  <a:t> obey boson’s commutation relation?</a:t>
                </a:r>
                <a:endParaRPr lang="en-US" altLang="zh-CN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  <p:custDataLst>
                  <p:tags r:id="rId3"/>
                </p:custDataLst>
              </p:nvPr>
            </p:nvSpPr>
            <p:spPr>
              <a:blipFill rotWithShape="1">
                <a:blip r:embed="rId4"/>
                <a:stretch>
                  <a:fillRect l="-1" t="-1" r="3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795" y="2787015"/>
            <a:ext cx="7164070" cy="3169920"/>
          </a:xfrm>
          <a:prstGeom prst="rect">
            <a:avLst/>
          </a:prstGeom>
        </p:spPr>
      </p:pic>
      <p:sp>
        <p:nvSpPr>
          <p:cNvPr id="6" name="右箭头 5"/>
          <p:cNvSpPr/>
          <p:nvPr/>
        </p:nvSpPr>
        <p:spPr>
          <a:xfrm>
            <a:off x="7494270" y="5252720"/>
            <a:ext cx="1005840" cy="46291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8770620" y="5229860"/>
            <a:ext cx="1661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Do we fail?</a:t>
            </a:r>
            <a:endParaRPr lang="en-US" altLang="zh-CN"/>
          </a:p>
        </p:txBody>
      </p:sp>
    </p:spTree>
    <p:custDataLst>
      <p:tags r:id="rId6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en-US" altLang="zh-CN"/>
              <a:t>(1)</a:t>
            </a:r>
            <a:r>
              <a:rPr lang="en-US" altLang="zh-CN">
                <a:sym typeface="+mn-ea"/>
              </a:rPr>
              <a:t>Current Algebra of Free Fermion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1490345"/>
            <a:ext cx="9015095" cy="567690"/>
          </a:xfrm>
        </p:spPr>
        <p:txBody>
          <a:bodyPr/>
          <a:p>
            <a:r>
              <a:rPr lang="en-US" altLang="zh-CN"/>
              <a:t>The canonical commutation relation does not give you the right answer!</a:t>
            </a:r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730" y="2234565"/>
            <a:ext cx="5006340" cy="81724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7776210" y="2234565"/>
                <a:ext cx="3117850" cy="9544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pc="150">
                    <a:solidFill>
                      <a:schemeClr val="tx1">
                        <a:lumMod val="65000"/>
                        <a:lumOff val="35000"/>
                      </a:schemeClr>
                    </a:solidFill>
                    <a:uFillTx/>
                  </a:rPr>
                  <a:t>The summation is performed on the interval </a:t>
                </a:r>
                <a14:m>
                  <m:oMath xmlns:m="http://schemas.openxmlformats.org/officeDocument/2006/math">
                    <m:r>
                      <a:rPr lang="en-US" altLang="zh-CN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  <a:latin typeface="Cambria Math" panose="02040503050406030204" charset="0"/>
                      </a:rPr>
                      <m:t>[</m:t>
                    </m:r>
                    <m:r>
                      <a:rPr lang="en-US" altLang="zh-CN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  <a:latin typeface="Cambria Math" panose="02040503050406030204" charset="0"/>
                      </a:rPr>
                      <m:t>−</m:t>
                    </m:r>
                    <m:r>
                      <a:rPr lang="en-US" altLang="zh-CN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  <a:latin typeface="Cambria Math" panose="02040503050406030204" charset="0"/>
                      </a:rPr>
                      <m:t>𝛬</m:t>
                    </m:r>
                    <m:r>
                      <a:rPr lang="en-US" altLang="zh-CN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  <a:latin typeface="Cambria Math" panose="02040503050406030204" charset="0"/>
                      </a:rPr>
                      <m:t>,</m:t>
                    </m:r>
                    <m:r>
                      <a:rPr lang="en-US" altLang="zh-CN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  <a:latin typeface="Cambria Math" panose="02040503050406030204" charset="0"/>
                      </a:rPr>
                      <m:t>𝛬</m:t>
                    </m:r>
                    <m:r>
                      <a:rPr lang="en-US" altLang="zh-CN" spc="1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uFillTx/>
                        <a:latin typeface="Cambria Math" panose="02040503050406030204" charset="0"/>
                      </a:rPr>
                      <m:t>]</m:t>
                    </m:r>
                  </m:oMath>
                </a14:m>
                <a:endParaRPr lang="en-US" altLang="zh-CN" spc="15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210" y="2234565"/>
                <a:ext cx="3117850" cy="95440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下箭头 5"/>
          <p:cNvSpPr/>
          <p:nvPr/>
        </p:nvSpPr>
        <p:spPr>
          <a:xfrm>
            <a:off x="3437890" y="3196590"/>
            <a:ext cx="531495" cy="64389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8100" y="3985260"/>
            <a:ext cx="5384800" cy="878840"/>
          </a:xfrm>
          <a:prstGeom prst="rect">
            <a:avLst/>
          </a:prstGeom>
        </p:spPr>
      </p:pic>
      <p:sp>
        <p:nvSpPr>
          <p:cNvPr id="8" name="下箭头 7"/>
          <p:cNvSpPr/>
          <p:nvPr/>
        </p:nvSpPr>
        <p:spPr>
          <a:xfrm>
            <a:off x="3437890" y="4864100"/>
            <a:ext cx="531495" cy="64389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0675" y="5723255"/>
            <a:ext cx="4303395" cy="84582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854190" y="5297805"/>
            <a:ext cx="47231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The commutator of current operator is a c-number. It is boson!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(2)Bjorken-Johnson-Low Prescription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The previous method works well for free fermion. Here we introduce a method that calculates the anomalous commutator directly from correlation function.</a:t>
            </a:r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815" y="2675890"/>
            <a:ext cx="8075295" cy="18224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500630" y="4766945"/>
            <a:ext cx="67995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The matrix element of anomalous commutator depends on the high-frequency limit. This implies the robustness of anomalous commutator to interaction!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(2)B</a:t>
            </a:r>
            <a:r>
              <a:rPr lang="en-US" altLang="zh-CN"/>
              <a:t>jorken-Johnson-Low Prescription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One can show that BJL prescription reproduce the U(1) Kac Moody algebra for chiral fermion.</a:t>
            </a:r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30" y="2536825"/>
            <a:ext cx="7007225" cy="17252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30" y="5407660"/>
            <a:ext cx="7559675" cy="742950"/>
          </a:xfrm>
          <a:prstGeom prst="rect">
            <a:avLst/>
          </a:prstGeom>
        </p:spPr>
      </p:pic>
      <p:sp>
        <p:nvSpPr>
          <p:cNvPr id="6" name="下箭头 5"/>
          <p:cNvSpPr/>
          <p:nvPr/>
        </p:nvSpPr>
        <p:spPr>
          <a:xfrm>
            <a:off x="3186430" y="4364990"/>
            <a:ext cx="825500" cy="93980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4552886" y="4622419"/>
                <a:ext cx="1275715" cy="42481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CN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𝜔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𝜔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𝑇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(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𝜔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zh-CN" altLang="en-US"/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886" y="4622419"/>
                <a:ext cx="1275715" cy="424815"/>
              </a:xfrm>
              <a:prstGeom prst="rect">
                <a:avLst/>
              </a:prstGeom>
              <a:blipFill rotWithShape="1">
                <a:blip r:embed="rId5"/>
                <a:stretch>
                  <a:fillRect l="-45" t="-60" r="45" b="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2710" y="3651250"/>
            <a:ext cx="4390390" cy="165354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en-US" altLang="zh-CN"/>
              <a:t>(4)Question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1313815"/>
            <a:ext cx="8166735" cy="647065"/>
          </a:xfrm>
        </p:spPr>
        <p:txBody>
          <a:bodyPr>
            <a:normAutofit fontScale="90000"/>
          </a:bodyPr>
          <a:p>
            <a:r>
              <a:rPr lang="en-US" altLang="zh-CN" sz="2800" b="1">
                <a:solidFill>
                  <a:srgbClr val="FF0000"/>
                </a:solidFill>
              </a:rPr>
              <a:t>Could Interaction change the current algebra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1132840" y="1960880"/>
            <a:ext cx="4904740" cy="32575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810375" y="5544503"/>
            <a:ext cx="5080000" cy="1076325"/>
          </a:xfrm>
          <a:prstGeom prst="rect">
            <a:avLst/>
          </a:prstGeom>
        </p:spPr>
        <p:txBody>
          <a:bodyPr>
            <a:spAutoFit/>
          </a:bodyPr>
          <a:p>
            <a:pPr marL="0" indent="0" algn="l"/>
            <a:r>
              <a:rPr lang="en-US" altLang="zh-CN" sz="1600" b="0" i="0">
                <a:solidFill>
                  <a:srgbClr val="222222"/>
                </a:solidFill>
                <a:latin typeface="Arial" panose="020B0604020202020204"/>
                <a:ea typeface="Arial" panose="020B0604020202020204"/>
              </a:rPr>
              <a:t>Delacrétaz, L. V., Du, Y. H., Mehta, U., &amp; Son, D. T. (2022). Nonlinear bosonization of Fermi surfaces: The method of coadjoint orbits. </a:t>
            </a:r>
            <a:r>
              <a:rPr lang="en-US" altLang="zh-CN" sz="1600" b="0" i="1">
                <a:solidFill>
                  <a:srgbClr val="222222"/>
                </a:solidFill>
                <a:latin typeface="Arial" panose="020B0604020202020204"/>
                <a:ea typeface="Arial" panose="020B0604020202020204"/>
              </a:rPr>
              <a:t>Physical Review Research</a:t>
            </a:r>
            <a:r>
              <a:rPr lang="en-US" altLang="zh-CN" sz="1600" b="0" i="0">
                <a:solidFill>
                  <a:srgbClr val="222222"/>
                </a:solidFill>
                <a:latin typeface="Arial" panose="020B0604020202020204"/>
                <a:ea typeface="Arial" panose="020B0604020202020204"/>
              </a:rPr>
              <a:t>, </a:t>
            </a:r>
            <a:r>
              <a:rPr lang="en-US" altLang="zh-CN" sz="1600" b="0" i="1">
                <a:solidFill>
                  <a:srgbClr val="222222"/>
                </a:solidFill>
                <a:latin typeface="Arial" panose="020B0604020202020204"/>
                <a:ea typeface="Arial" panose="020B0604020202020204"/>
              </a:rPr>
              <a:t>4</a:t>
            </a:r>
            <a:r>
              <a:rPr lang="en-US" altLang="zh-CN" sz="1600" b="0" i="0">
                <a:solidFill>
                  <a:srgbClr val="222222"/>
                </a:solidFill>
                <a:latin typeface="Arial" panose="020B0604020202020204"/>
                <a:ea typeface="Arial" panose="020B0604020202020204"/>
              </a:rPr>
              <a:t>(3), 033131.</a:t>
            </a:r>
            <a:endParaRPr lang="en-US" altLang="zh-CN" sz="1600" b="0" i="0">
              <a:solidFill>
                <a:srgbClr val="222222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32880" y="2681605"/>
            <a:ext cx="51396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If Luttinger Theorem holds, the dynamics of fermi surface is analogues to an imcompressible droplet. Thus, such violation might most easily found in system that violates it.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  <a:p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  <a:p>
            <a:endParaRPr lang="en-US" altLang="zh-CN"/>
          </a:p>
        </p:txBody>
      </p:sp>
    </p:spTree>
    <p:custDataLst>
      <p:tags r:id="rId4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(5)Extra Symmetry of Fermi Liquid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1490345"/>
            <a:ext cx="5161280" cy="568960"/>
          </a:xfrm>
        </p:spPr>
        <p:txBody>
          <a:bodyPr>
            <a:normAutofit lnSpcReduction="10000"/>
          </a:bodyPr>
          <a:p>
            <a:r>
              <a:rPr lang="en-US" altLang="zh-CN">
                <a:sym typeface="+mn-ea"/>
              </a:rPr>
              <a:t>The fermi liquid has O(4) symmetry. </a:t>
            </a:r>
            <a:endParaRPr lang="en-US" altLang="zh-CN"/>
          </a:p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2345055"/>
            <a:ext cx="5706745" cy="1072515"/>
          </a:xfrm>
          <a:prstGeom prst="rect">
            <a:avLst/>
          </a:prstGeom>
        </p:spPr>
      </p:pic>
      <p:sp>
        <p:nvSpPr>
          <p:cNvPr id="6" name="图文框 5"/>
          <p:cNvSpPr/>
          <p:nvPr/>
        </p:nvSpPr>
        <p:spPr>
          <a:xfrm>
            <a:off x="3839210" y="2235835"/>
            <a:ext cx="2868295" cy="1246505"/>
          </a:xfrm>
          <a:prstGeom prst="frame">
            <a:avLst>
              <a:gd name="adj1" fmla="val 601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58025" y="2829560"/>
            <a:ext cx="39712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FF0000"/>
                </a:solidFill>
              </a:rPr>
              <a:t>A general interaction breaks this Z2 symmetry! While FL is stable against it?</a:t>
            </a:r>
            <a:endParaRPr lang="en-US" altLang="zh-CN" sz="2400">
              <a:solidFill>
                <a:srgbClr val="FF0000"/>
              </a:solidFill>
            </a:endParaRPr>
          </a:p>
        </p:txBody>
      </p:sp>
      <p:sp>
        <p:nvSpPr>
          <p:cNvPr id="8" name="椭圆形标注 7"/>
          <p:cNvSpPr/>
          <p:nvPr/>
        </p:nvSpPr>
        <p:spPr>
          <a:xfrm>
            <a:off x="2755900" y="3912870"/>
            <a:ext cx="2654300" cy="1281430"/>
          </a:xfrm>
          <a:prstGeom prst="wedgeEllipseCallout">
            <a:avLst>
              <a:gd name="adj1" fmla="val 36381"/>
              <a:gd name="adj2" fmla="val -99479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Treat it perturbatively??</a:t>
            </a:r>
            <a:endParaRPr lang="en-US" altLang="zh-CN"/>
          </a:p>
        </p:txBody>
      </p:sp>
      <p:sp>
        <p:nvSpPr>
          <p:cNvPr id="9" name="下箭头 8"/>
          <p:cNvSpPr/>
          <p:nvPr/>
        </p:nvSpPr>
        <p:spPr>
          <a:xfrm>
            <a:off x="8108950" y="4074795"/>
            <a:ext cx="807720" cy="1212215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769735" y="5544185"/>
            <a:ext cx="34867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pc="150">
                <a:solidFill>
                  <a:schemeClr val="tx1">
                    <a:lumMod val="65000"/>
                    <a:lumOff val="35000"/>
                  </a:schemeClr>
                </a:solidFill>
                <a:uFillTx/>
              </a:rPr>
              <a:t>Are there stable fixed point that breaks Z2 symmetry?</a:t>
            </a:r>
            <a:endParaRPr lang="en-US" altLang="zh-CN" spc="150">
              <a:solidFill>
                <a:schemeClr val="tx1">
                  <a:lumMod val="65000"/>
                  <a:lumOff val="35000"/>
                </a:schemeClr>
              </a:solidFill>
              <a:uFillTx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5179</Words>
  <Application>WPS 演示</Application>
  <PresentationFormat>宽屏</PresentationFormat>
  <Paragraphs>199</Paragraphs>
  <Slides>23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Arial</vt:lpstr>
      <vt:lpstr>SimSun</vt:lpstr>
      <vt:lpstr>Wingdings</vt:lpstr>
      <vt:lpstr>Wingdings</vt:lpstr>
      <vt:lpstr>Cambria Math</vt:lpstr>
      <vt:lpstr>Arial</vt:lpstr>
      <vt:lpstr>Microsoft YaHei</vt:lpstr>
      <vt:lpstr>Arial Unicode MS</vt:lpstr>
      <vt:lpstr>Calibri</vt:lpstr>
      <vt:lpstr>WPS</vt:lpstr>
      <vt:lpstr>Current Algebra of HK Model</vt:lpstr>
      <vt:lpstr>(1)Introduction of Bosonization</vt:lpstr>
      <vt:lpstr>(1)Introduction of Bosonization</vt:lpstr>
      <vt:lpstr>(4)Anomalous Commutator</vt:lpstr>
      <vt:lpstr>(2)Anomalous Commutator</vt:lpstr>
      <vt:lpstr>(3)BJL Prescription</vt:lpstr>
      <vt:lpstr>(3)Bjorken-Johnson-Low Prescription</vt:lpstr>
      <vt:lpstr>(4)Question</vt:lpstr>
      <vt:lpstr>(5)Extra Symmetry of Fermi Liquid</vt:lpstr>
      <vt:lpstr>(5)HK Model</vt:lpstr>
      <vt:lpstr>(6)Current Algebra for HK</vt:lpstr>
      <vt:lpstr>（6）Current Algebra of HK</vt:lpstr>
      <vt:lpstr>(7)Current Algebra of HK</vt:lpstr>
      <vt:lpstr>(6)Current Algebra of HK</vt:lpstr>
      <vt:lpstr>(6)Current Algebra of HK</vt:lpstr>
      <vt:lpstr>(7)Hamiltonian</vt:lpstr>
      <vt:lpstr>(7)Hamiltonian</vt:lpstr>
      <vt:lpstr>(7)Hamiltonian</vt:lpstr>
      <vt:lpstr>(8)Topology and Geometry Aspect</vt:lpstr>
      <vt:lpstr>(9)Correlation function</vt:lpstr>
      <vt:lpstr>(10)New Interpretation for HK model</vt:lpstr>
      <vt:lpstr>(11)To Do List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欧文</cp:lastModifiedBy>
  <cp:revision>182</cp:revision>
  <dcterms:created xsi:type="dcterms:W3CDTF">2019-06-19T02:08:00Z</dcterms:created>
  <dcterms:modified xsi:type="dcterms:W3CDTF">2026-05-07T20:52:41Z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02416AFF2E644B508958850FC5A6185C_11</vt:lpwstr>
  </property>
</Properties>
</file>